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Old Standard TT"/>
      <p:regular r:id="rId61"/>
      <p:bold r:id="rId62"/>
      <p: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E93B4F-B3FD-4BEB-8942-F33366C13F9C}">
  <a:tblStyle styleId="{23E93B4F-B3FD-4BEB-8942-F33366C13F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ldStandardTT-bold.fntdata"/><Relationship Id="rId61" Type="http://schemas.openxmlformats.org/officeDocument/2006/relationships/font" Target="fonts/OldStandardTT-regular.fntdata"/><Relationship Id="rId20" Type="http://schemas.openxmlformats.org/officeDocument/2006/relationships/slide" Target="slides/slide14.xml"/><Relationship Id="rId63" Type="http://schemas.openxmlformats.org/officeDocument/2006/relationships/font" Target="fonts/OldStandardTT-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a754ed227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a754ed22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a8dda564b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a8dda56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This is the correlation matrix heat map that shows the relationships between the variables or aspects that passengers were asked to rate. The colors indicate strength and direction of the correlations. Dark blue representing strong positive correlations, dark red representing strong negative correlations, and white indicating weak or no correlation.</a:t>
            </a:r>
            <a:endParaRPr sz="1000">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a8dda564b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a8dda564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We’ve now simplified the heat map to focus on the strong relationships to show correlations that are 0.6 or higher. Some notably high correlations are:</a:t>
            </a:r>
            <a:endParaRPr sz="1000">
              <a:solidFill>
                <a:schemeClr val="dk1"/>
              </a:solidFill>
            </a:endParaRPr>
          </a:p>
          <a:p>
            <a:pPr indent="-292100" lvl="1" marL="914400" rtl="0" algn="l">
              <a:lnSpc>
                <a:spcPct val="115000"/>
              </a:lnSpc>
              <a:spcBef>
                <a:spcPts val="1200"/>
              </a:spcBef>
              <a:spcAft>
                <a:spcPts val="0"/>
              </a:spcAft>
              <a:buClr>
                <a:schemeClr val="dk1"/>
              </a:buClr>
              <a:buSzPts val="1000"/>
              <a:buAutoNum type="arabicPeriod"/>
            </a:pPr>
            <a:r>
              <a:rPr lang="en" sz="1000">
                <a:solidFill>
                  <a:schemeClr val="dk1"/>
                </a:solidFill>
              </a:rPr>
              <a:t>Online boarding with both ease of online booking and online support</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rabicPeriod"/>
            </a:pPr>
            <a:r>
              <a:rPr lang="en" sz="1000">
                <a:solidFill>
                  <a:schemeClr val="dk1"/>
                </a:solidFill>
              </a:rPr>
              <a:t>Seat comfort with food and drink </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rabicPeriod"/>
            </a:pPr>
            <a:r>
              <a:rPr lang="en" sz="1000">
                <a:solidFill>
                  <a:schemeClr val="dk1"/>
                </a:solidFill>
              </a:rPr>
              <a:t>Baggage handling with cleanliness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a8dda564b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a8dda564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This pie chart represents the distribution of passengers that were ultimately satisfied or dissatisfied with their flight experience. About 55% are satisfied overall and 45% are neutral or dissatisfied</a:t>
            </a:r>
            <a:endParaRPr sz="1000">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a8dda564b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a8dda564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The next three slides will show the distribution of passengers and their ratings 0-5 of each of the 14 aspects.</a:t>
            </a:r>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About 82% of passengers are loyal customers. 70% were traveling for business. 48% sat in business class, 45% were in economy, and 7% were in economy plus.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Some of these aspects’ ratings were more evenly distributed than others. For example, departure/arrival time, gate location, inflight wifi service are pretty even across the 0-5 ratings.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Other aspects were more skewed towards 4 or 5 ratings.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a8dda564b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a8dda564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Inflight entertainment was rated 4 or 5 by 55% of passengers. Online support and ease of online booking were rated 4 or 5 by about 58% of passengers </a:t>
            </a:r>
            <a:endParaRPr sz="1000">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a8dda564b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a8dda564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On-board service, leg room, and check-in service were all rated 4 or 5 by about 56% of passengers, baggage handling and cleanliness were each rated 4 or 5 by 65% of passengers, and online boarding was rated 4 or 5 by 51% of passengers.</a:t>
            </a:r>
            <a:endParaRPr sz="1000">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a8dda564b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a8dda564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a8dda564b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1a8dda564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a8dda564b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1a8dda564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a8dda564b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a8dda564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a8dda564b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a8dda564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a8dda564b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a8dda564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a8dda564b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a8dda564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a8dda564b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a8dda564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a8dda564b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a8dda564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a8dda564b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a8dda564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a8dda564b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a8dda564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a8dda564b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a8dda564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a8dda564b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a8dda564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1aaf912ce8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1aaf912c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a8dda564b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a8dda564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a8dda564b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a8dda564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a8dda564b_0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a8dda564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a8dda564b_0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a8dda564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For the Decision Tree Classifier we used hyper parameters: criterion entropy, splitter best, and max depth of 20. entropy measures the impurity or randomness in a dataset and is used by decision trees to determine the best splits for achieving pure subsets of data. Splitter best chooses the optimal split at each node, and max depth of 20 limits the maximum depth of the tree to prevent overfitting </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Accuracy of the decision tree classifier is 94.96%</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There is high performance across the board with precision, recall, and f1-score all at 95%, so the model is effective at identifying both satisfied and dissatisfied customers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Pure subsets - subset of data where all data points belong to the same class or category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a8dda564b_0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a8dda564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This is the confusion matrix for the decision tree classifier. As you can see, there are very few false negatives and false positives indicating that the the model makes very few errors</a:t>
            </a:r>
            <a:endParaRPr sz="1000">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a8dda564b_0_1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a8dda564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Here is what the decision tree plot looks like. This shows the first 3 levels of depth of the decision tree. There are so many variables it got very busy to show on the slide but it is included with our code file. </a:t>
            </a:r>
            <a:endParaRPr sz="1000">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a8dda564b_0_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a8dda564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For the random forest classifier we used hyper parameters: 500 estimators, criterion log_loss, and max depth 20. Estimators 500 specifies that the random forest will consist of 500 individual decision trees whose outputs are then combined to improve predictive performance. Criterion log_loss measures how well the model’s probability predictions match the actual outcomes. same as in the decision tree classifier, max depth of 20 limits the maximum depth of the tree to prevent overfitting by ensuring the trees are not overly complex</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Accuracy of the random forest classifier is 95.91%,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There is also high performance across the board for random forest with precision, recall, and f1-score all at 96%, so the model is effective at identifying both satisfied and dissatisfied customers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a8dda564b_0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a8dda564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This is the confusion matrix for the random forest classifier. As you can see, there are even fewer false negatives and false positives with the random forest as there were for the decision tree classifier, indicating that the model also makes very few errors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a8dda564b_0_1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a8dda564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table shows the feature importances for random forest. This shows how much each feature contributes to the model’s decision-making process/which features have the most influence on the model’s output. As you can see from the chart, inflight entertainment and seat comfort are most important, followed by ease of online booking and online support. Departure and arrival delays, and inflight wifi service are least important in determining the passenger’s satisfaction.</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a8dda564b_0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a8dda564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a8dda564b_0_1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a8dda564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a8dda564b_0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a8dda564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a8dda564b_0_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1a8dda564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a8dda564b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a8dda564b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a8dda564b_0_1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a8dda564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a8dda564b_0_1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a8dda564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a8dda564b_0_1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a8dda564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a8dda564b_0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a8dda564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a8dda564b_0_2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a8dda564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a8dda564b_0_2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a8dda564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a8dda564b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a8dda564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aaf912ce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aaf912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a8dda564b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a8dda564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aaf912ce8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aaf912ce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a754ed227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a754ed2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a754ed227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a754ed2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1.jpg"/><Relationship Id="rId4" Type="http://schemas.openxmlformats.org/officeDocument/2006/relationships/image" Target="../media/image23.jpg"/><Relationship Id="rId5" Type="http://schemas.openxmlformats.org/officeDocument/2006/relationships/image" Target="../media/image6.jpg"/><Relationship Id="rId6"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github.com/PradHolla/KDDM-Final-Projec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kaggle.com/datasets/johndddddd/customer-satisfaction/data" TargetMode="External"/><Relationship Id="rId4" Type="http://schemas.openxmlformats.org/officeDocument/2006/relationships/hyperlink" Target="https://www.kaggle.com/datasets/johndddddd/customer-satisfaction/dat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459200"/>
            <a:ext cx="8118600" cy="222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CS 513-B</a:t>
            </a:r>
            <a:endParaRPr/>
          </a:p>
          <a:p>
            <a:pPr indent="0" lvl="0" marL="0" rtl="0" algn="l">
              <a:spcBef>
                <a:spcPts val="0"/>
              </a:spcBef>
              <a:spcAft>
                <a:spcPts val="0"/>
              </a:spcAft>
              <a:buNone/>
            </a:pPr>
            <a:r>
              <a:rPr lang="en"/>
              <a:t>Knowledge Discovery and Data Mining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512700" y="1893300"/>
            <a:ext cx="8118600" cy="177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6"/>
          <p:cNvPicPr preferRelativeResize="0"/>
          <p:nvPr/>
        </p:nvPicPr>
        <p:blipFill rotWithShape="1">
          <a:blip r:embed="rId3">
            <a:alphaModFix/>
          </a:blip>
          <a:srcRect b="-3625" l="2750" r="2740" t="-3625"/>
          <a:stretch/>
        </p:blipFill>
        <p:spPr>
          <a:xfrm>
            <a:off x="0" y="0"/>
            <a:ext cx="914400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7"/>
          <p:cNvPicPr preferRelativeResize="0"/>
          <p:nvPr/>
        </p:nvPicPr>
        <p:blipFill rotWithShape="1">
          <a:blip r:embed="rId3">
            <a:alphaModFix/>
          </a:blip>
          <a:srcRect b="0" l="6032" r="6032" t="0"/>
          <a:stretch/>
        </p:blipFill>
        <p:spPr>
          <a:xfrm>
            <a:off x="0" y="0"/>
            <a:ext cx="9144003"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8"/>
          <p:cNvPicPr preferRelativeResize="0"/>
          <p:nvPr/>
        </p:nvPicPr>
        <p:blipFill rotWithShape="1">
          <a:blip r:embed="rId3">
            <a:alphaModFix/>
          </a:blip>
          <a:srcRect b="0" l="4946" r="4946" t="0"/>
          <a:stretch/>
        </p:blipFill>
        <p:spPr>
          <a:xfrm>
            <a:off x="0" y="0"/>
            <a:ext cx="9144003"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265500" y="662325"/>
            <a:ext cx="4045200" cy="205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SKYSCORE</a:t>
            </a:r>
            <a:endParaRPr/>
          </a:p>
        </p:txBody>
      </p:sp>
      <p:sp>
        <p:nvSpPr>
          <p:cNvPr id="65" name="Google Shape;65;p14"/>
          <p:cNvSpPr txBox="1"/>
          <p:nvPr>
            <p:ph idx="1" type="subTitle"/>
          </p:nvPr>
        </p:nvSpPr>
        <p:spPr>
          <a:xfrm>
            <a:off x="4816975" y="1827575"/>
            <a:ext cx="4045200" cy="11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BF0"/>
                </a:solidFill>
              </a:rPr>
              <a:t>Machine Learning for Passenger Satisfaction Insights</a:t>
            </a:r>
            <a:endParaRPr sz="2200">
              <a:solidFill>
                <a:srgbClr val="FFFB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2"/>
          <p:cNvPicPr preferRelativeResize="0"/>
          <p:nvPr/>
        </p:nvPicPr>
        <p:blipFill rotWithShape="1">
          <a:blip r:embed="rId3">
            <a:alphaModFix/>
          </a:blip>
          <a:srcRect b="0" l="0" r="0" t="0"/>
          <a:stretch/>
        </p:blipFill>
        <p:spPr>
          <a:xfrm>
            <a:off x="0" y="0"/>
            <a:ext cx="9144003"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ph type="title"/>
          </p:nvPr>
        </p:nvSpPr>
        <p:spPr>
          <a:xfrm>
            <a:off x="512700" y="1893300"/>
            <a:ext cx="8118600" cy="155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Preprocessing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idx="4294967295" type="body"/>
          </p:nvPr>
        </p:nvSpPr>
        <p:spPr>
          <a:xfrm>
            <a:off x="311700" y="533150"/>
            <a:ext cx="8520600" cy="40356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Removed redundant identifier column 'id' to focus on relevant features for ML model training</a:t>
            </a:r>
            <a:endParaRPr sz="1600">
              <a:solidFill>
                <a:schemeClr val="lt1"/>
              </a:solidFill>
            </a:endParaRPr>
          </a:p>
          <a:p>
            <a:pPr indent="-330200" lvl="0" marL="457200" rtl="0" algn="l">
              <a:spcBef>
                <a:spcPts val="1600"/>
              </a:spcBef>
              <a:spcAft>
                <a:spcPts val="0"/>
              </a:spcAft>
              <a:buClr>
                <a:schemeClr val="lt1"/>
              </a:buClr>
              <a:buSzPts val="1600"/>
              <a:buChar char="●"/>
            </a:pPr>
            <a:r>
              <a:rPr lang="en" sz="1600">
                <a:solidFill>
                  <a:schemeClr val="lt1"/>
                </a:solidFill>
              </a:rPr>
              <a:t>Improved data readability through systematic column renaming and standardization (lowercase, underscores for spaces)</a:t>
            </a:r>
            <a:endParaRPr sz="1600">
              <a:solidFill>
                <a:schemeClr val="lt1"/>
              </a:solidFill>
            </a:endParaRPr>
          </a:p>
          <a:p>
            <a:pPr indent="-330200" lvl="0" marL="457200" rtl="0" algn="l">
              <a:spcBef>
                <a:spcPts val="1600"/>
              </a:spcBef>
              <a:spcAft>
                <a:spcPts val="0"/>
              </a:spcAft>
              <a:buClr>
                <a:schemeClr val="lt1"/>
              </a:buClr>
              <a:buSzPts val="1600"/>
              <a:buChar char="●"/>
            </a:pPr>
            <a:r>
              <a:rPr lang="en" sz="1600">
                <a:solidFill>
                  <a:schemeClr val="lt1"/>
                </a:solidFill>
              </a:rPr>
              <a:t>Removed the null values in the data as they were minimal and would not affect training in any way</a:t>
            </a:r>
            <a:endParaRPr sz="1600">
              <a:solidFill>
                <a:schemeClr val="lt1"/>
              </a:solidFill>
            </a:endParaRPr>
          </a:p>
          <a:p>
            <a:pPr indent="-330200" lvl="0" marL="457200" rtl="0" algn="l">
              <a:spcBef>
                <a:spcPts val="1600"/>
              </a:spcBef>
              <a:spcAft>
                <a:spcPts val="0"/>
              </a:spcAft>
              <a:buClr>
                <a:schemeClr val="lt1"/>
              </a:buClr>
              <a:buSzPts val="1600"/>
              <a:buChar char="●"/>
            </a:pPr>
            <a:r>
              <a:rPr lang="en" sz="1600">
                <a:solidFill>
                  <a:schemeClr val="lt1"/>
                </a:solidFill>
              </a:rPr>
              <a:t>Standardized target variable name from 'satisfaction_v2' to 'satisfaction' for clarity</a:t>
            </a:r>
            <a:endParaRPr sz="1600">
              <a:solidFill>
                <a:schemeClr val="lt1"/>
              </a:solidFill>
            </a:endParaRPr>
          </a:p>
          <a:p>
            <a:pPr indent="-330200" lvl="0" marL="457200" rtl="0" algn="l">
              <a:spcBef>
                <a:spcPts val="1600"/>
              </a:spcBef>
              <a:spcAft>
                <a:spcPts val="1600"/>
              </a:spcAft>
              <a:buClr>
                <a:schemeClr val="lt1"/>
              </a:buClr>
              <a:buSzPts val="1600"/>
              <a:buChar char="●"/>
            </a:pPr>
            <a:r>
              <a:rPr lang="en" sz="1600">
                <a:solidFill>
                  <a:schemeClr val="lt1"/>
                </a:solidFill>
              </a:rPr>
              <a:t>Structured the departure/arrival time feature name for improved code maintainability</a:t>
            </a:r>
            <a:endParaRPr sz="1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8"/>
          <p:cNvSpPr txBox="1"/>
          <p:nvPr>
            <p:ph idx="4294967295" type="body"/>
          </p:nvPr>
        </p:nvSpPr>
        <p:spPr>
          <a:xfrm>
            <a:off x="311700" y="533150"/>
            <a:ext cx="8520600" cy="40356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accent1"/>
              </a:buClr>
              <a:buSzPts val="1600"/>
              <a:buChar char="●"/>
            </a:pPr>
            <a:r>
              <a:rPr lang="en" sz="1600">
                <a:solidFill>
                  <a:schemeClr val="accent1"/>
                </a:solidFill>
              </a:rPr>
              <a:t>Implemented Label Encoding for categorical variables, transforming them into numerical format for model compatibility</a:t>
            </a:r>
            <a:endParaRPr sz="1600">
              <a:solidFill>
                <a:schemeClr val="accent1"/>
              </a:solidFill>
            </a:endParaRPr>
          </a:p>
          <a:p>
            <a:pPr indent="-330200" lvl="0" marL="457200" rtl="0" algn="l">
              <a:spcBef>
                <a:spcPts val="1600"/>
              </a:spcBef>
              <a:spcAft>
                <a:spcPts val="0"/>
              </a:spcAft>
              <a:buClr>
                <a:schemeClr val="accent1"/>
              </a:buClr>
              <a:buSzPts val="1600"/>
              <a:buChar char="●"/>
            </a:pPr>
            <a:r>
              <a:rPr lang="en" sz="1600">
                <a:solidFill>
                  <a:schemeClr val="accent1"/>
                </a:solidFill>
              </a:rPr>
              <a:t>Preserved Label Encoder mappings by serializing to 'label_encoder.pkl' for consistent future predictions</a:t>
            </a:r>
            <a:endParaRPr sz="1600">
              <a:solidFill>
                <a:schemeClr val="accent1"/>
              </a:solidFill>
            </a:endParaRPr>
          </a:p>
          <a:p>
            <a:pPr indent="-330200" lvl="0" marL="457200" rtl="0" algn="l">
              <a:spcBef>
                <a:spcPts val="1600"/>
              </a:spcBef>
              <a:spcAft>
                <a:spcPts val="0"/>
              </a:spcAft>
              <a:buClr>
                <a:schemeClr val="accent1"/>
              </a:buClr>
              <a:buSzPts val="1600"/>
              <a:buChar char="●"/>
            </a:pPr>
            <a:r>
              <a:rPr lang="en" sz="1600">
                <a:solidFill>
                  <a:schemeClr val="accent1"/>
                </a:solidFill>
              </a:rPr>
              <a:t>Implemented data partitioning using train_test_split with 85% training and 15% testing split</a:t>
            </a:r>
            <a:endParaRPr sz="1600">
              <a:solidFill>
                <a:schemeClr val="accent1"/>
              </a:solidFill>
            </a:endParaRPr>
          </a:p>
          <a:p>
            <a:pPr indent="-330200" lvl="0" marL="457200" rtl="0" algn="l">
              <a:spcBef>
                <a:spcPts val="1600"/>
              </a:spcBef>
              <a:spcAft>
                <a:spcPts val="0"/>
              </a:spcAft>
              <a:buClr>
                <a:schemeClr val="accent1"/>
              </a:buClr>
              <a:buSzPts val="1600"/>
              <a:buChar char="●"/>
            </a:pPr>
            <a:r>
              <a:rPr lang="en" sz="1600">
                <a:solidFill>
                  <a:schemeClr val="accent1"/>
                </a:solidFill>
              </a:rPr>
              <a:t>Applied StandardScaler for feature normalization to ensure all features contribute equally to model training</a:t>
            </a:r>
            <a:endParaRPr sz="1600">
              <a:solidFill>
                <a:schemeClr val="accent1"/>
              </a:solidFill>
            </a:endParaRPr>
          </a:p>
          <a:p>
            <a:pPr indent="-330200" lvl="0" marL="457200" rtl="0" algn="l">
              <a:spcBef>
                <a:spcPts val="1600"/>
              </a:spcBef>
              <a:spcAft>
                <a:spcPts val="1600"/>
              </a:spcAft>
              <a:buClr>
                <a:schemeClr val="accent1"/>
              </a:buClr>
              <a:buSzPts val="1600"/>
              <a:buChar char="●"/>
            </a:pPr>
            <a:r>
              <a:rPr lang="en" sz="1600">
                <a:solidFill>
                  <a:schemeClr val="accent1"/>
                </a:solidFill>
              </a:rPr>
              <a:t>Preserved original feature distributions while normalizing data to mean=0 and standard deviation=1</a:t>
            </a:r>
            <a:endParaRPr sz="1600">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512700" y="1893300"/>
            <a:ext cx="8118600" cy="155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Training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0"/>
          <p:cNvSpPr txBox="1"/>
          <p:nvPr>
            <p:ph type="title"/>
          </p:nvPr>
        </p:nvSpPr>
        <p:spPr>
          <a:xfrm>
            <a:off x="265500" y="345250"/>
            <a:ext cx="4045200" cy="13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Logistic Regression</a:t>
            </a:r>
            <a:endParaRPr sz="4000"/>
          </a:p>
        </p:txBody>
      </p:sp>
      <p:sp>
        <p:nvSpPr>
          <p:cNvPr id="206" name="Google Shape;206;p40"/>
          <p:cNvSpPr txBox="1"/>
          <p:nvPr>
            <p:ph idx="1" type="subTitle"/>
          </p:nvPr>
        </p:nvSpPr>
        <p:spPr>
          <a:xfrm>
            <a:off x="265500" y="2071500"/>
            <a:ext cx="4045200" cy="224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Hyperparameters</a:t>
            </a:r>
            <a:endParaRPr b="1" sz="20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Max Iterations - 1000</a:t>
            </a:r>
            <a:endParaRPr sz="1800"/>
          </a:p>
          <a:p>
            <a:pPr indent="0" lvl="0" marL="0" rtl="0" algn="ctr">
              <a:spcBef>
                <a:spcPts val="0"/>
              </a:spcBef>
              <a:spcAft>
                <a:spcPts val="0"/>
              </a:spcAft>
              <a:buNone/>
            </a:pPr>
            <a:r>
              <a:rPr lang="en" sz="1800"/>
              <a:t>Penalty - l2</a:t>
            </a:r>
            <a:endParaRPr sz="1800"/>
          </a:p>
          <a:p>
            <a:pPr indent="0" lvl="0" marL="0" rtl="0" algn="ctr">
              <a:spcBef>
                <a:spcPts val="0"/>
              </a:spcBef>
              <a:spcAft>
                <a:spcPts val="0"/>
              </a:spcAft>
              <a:buNone/>
            </a:pPr>
            <a:r>
              <a:rPr lang="en" sz="1800"/>
              <a:t>Solver - lbfgs</a:t>
            </a:r>
            <a:endParaRPr sz="1800"/>
          </a:p>
        </p:txBody>
      </p:sp>
      <p:sp>
        <p:nvSpPr>
          <p:cNvPr id="207" name="Google Shape;207;p4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Accuracy: 83.51%</a:t>
            </a:r>
            <a:endParaRPr/>
          </a:p>
          <a:p>
            <a:pPr indent="0" lvl="0" marL="457200" rtl="0" algn="l">
              <a:spcBef>
                <a:spcPts val="1600"/>
              </a:spcBef>
              <a:spcAft>
                <a:spcPts val="0"/>
              </a:spcAft>
              <a:buNone/>
            </a:pPr>
            <a:r>
              <a:rPr lang="en"/>
              <a:t>Precision: 84%</a:t>
            </a:r>
            <a:endParaRPr/>
          </a:p>
          <a:p>
            <a:pPr indent="0" lvl="0" marL="457200" rtl="0" algn="l">
              <a:spcBef>
                <a:spcPts val="1600"/>
              </a:spcBef>
              <a:spcAft>
                <a:spcPts val="0"/>
              </a:spcAft>
              <a:buNone/>
            </a:pPr>
            <a:r>
              <a:rPr lang="en"/>
              <a:t>Recall: 84%</a:t>
            </a:r>
            <a:endParaRPr/>
          </a:p>
          <a:p>
            <a:pPr indent="0" lvl="0" marL="457200" rtl="0" algn="l">
              <a:spcBef>
                <a:spcPts val="1600"/>
              </a:spcBef>
              <a:spcAft>
                <a:spcPts val="1600"/>
              </a:spcAft>
              <a:buNone/>
            </a:pPr>
            <a:r>
              <a:rPr lang="en"/>
              <a:t>F1 Score: 84%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 name="Shape 69"/>
        <p:cNvGrpSpPr/>
        <p:nvPr/>
      </p:nvGrpSpPr>
      <p:grpSpPr>
        <a:xfrm>
          <a:off x="0" y="0"/>
          <a:ext cx="0" cy="0"/>
          <a:chOff x="0" y="0"/>
          <a:chExt cx="0" cy="0"/>
        </a:xfrm>
      </p:grpSpPr>
      <p:sp>
        <p:nvSpPr>
          <p:cNvPr id="70" name="Google Shape;70;p15"/>
          <p:cNvSpPr txBox="1"/>
          <p:nvPr>
            <p:ph idx="1" type="body"/>
          </p:nvPr>
        </p:nvSpPr>
        <p:spPr>
          <a:xfrm>
            <a:off x="422850" y="3433425"/>
            <a:ext cx="1710600" cy="1487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900">
                <a:solidFill>
                  <a:schemeClr val="accent1"/>
                </a:solidFill>
              </a:rPr>
              <a:t>Pradhyumna Nagaraja Holla 20032105</a:t>
            </a:r>
            <a:endParaRPr sz="1900">
              <a:solidFill>
                <a:schemeClr val="accent1"/>
              </a:solidFill>
            </a:endParaRPr>
          </a:p>
        </p:txBody>
      </p:sp>
      <p:pic>
        <p:nvPicPr>
          <p:cNvPr id="71" name="Google Shape;71;p15"/>
          <p:cNvPicPr preferRelativeResize="0"/>
          <p:nvPr/>
        </p:nvPicPr>
        <p:blipFill rotWithShape="1">
          <a:blip r:embed="rId3">
            <a:alphaModFix/>
          </a:blip>
          <a:srcRect b="0" l="3618" r="3608" t="0"/>
          <a:stretch/>
        </p:blipFill>
        <p:spPr>
          <a:xfrm>
            <a:off x="642850" y="1302450"/>
            <a:ext cx="1270601" cy="1633649"/>
          </a:xfrm>
          <a:prstGeom prst="rect">
            <a:avLst/>
          </a:prstGeom>
          <a:noFill/>
          <a:ln>
            <a:noFill/>
          </a:ln>
        </p:spPr>
      </p:pic>
      <p:pic>
        <p:nvPicPr>
          <p:cNvPr id="72" name="Google Shape;72;p15"/>
          <p:cNvPicPr preferRelativeResize="0"/>
          <p:nvPr/>
        </p:nvPicPr>
        <p:blipFill rotWithShape="1">
          <a:blip r:embed="rId4">
            <a:alphaModFix/>
          </a:blip>
          <a:srcRect b="0" l="11114" r="11106" t="0"/>
          <a:stretch/>
        </p:blipFill>
        <p:spPr>
          <a:xfrm>
            <a:off x="7230525" y="1302450"/>
            <a:ext cx="1270600" cy="1633641"/>
          </a:xfrm>
          <a:prstGeom prst="rect">
            <a:avLst/>
          </a:prstGeom>
          <a:noFill/>
          <a:ln>
            <a:noFill/>
          </a:ln>
        </p:spPr>
      </p:pic>
      <p:pic>
        <p:nvPicPr>
          <p:cNvPr id="73" name="Google Shape;73;p15"/>
          <p:cNvPicPr preferRelativeResize="0"/>
          <p:nvPr/>
        </p:nvPicPr>
        <p:blipFill rotWithShape="1">
          <a:blip r:embed="rId5">
            <a:alphaModFix/>
          </a:blip>
          <a:srcRect b="19599" l="0" r="0" t="1784"/>
          <a:stretch/>
        </p:blipFill>
        <p:spPr>
          <a:xfrm>
            <a:off x="2673625" y="1302450"/>
            <a:ext cx="1423966" cy="1633651"/>
          </a:xfrm>
          <a:prstGeom prst="rect">
            <a:avLst/>
          </a:prstGeom>
          <a:noFill/>
          <a:ln>
            <a:noFill/>
          </a:ln>
          <a:effectLst>
            <a:outerShdw blurRad="57150" rotWithShape="0" algn="bl" dir="5400000" dist="19050">
              <a:srgbClr val="000000">
                <a:alpha val="50000"/>
              </a:srgbClr>
            </a:outerShdw>
          </a:effectLst>
        </p:spPr>
      </p:pic>
      <p:sp>
        <p:nvSpPr>
          <p:cNvPr id="74" name="Google Shape;74;p15"/>
          <p:cNvSpPr txBox="1"/>
          <p:nvPr>
            <p:ph idx="1" type="body"/>
          </p:nvPr>
        </p:nvSpPr>
        <p:spPr>
          <a:xfrm>
            <a:off x="2453625" y="3433425"/>
            <a:ext cx="1710600" cy="1487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900">
                <a:solidFill>
                  <a:schemeClr val="accent1"/>
                </a:solidFill>
              </a:rPr>
              <a:t>Rohi Dinesh Bindal</a:t>
            </a:r>
            <a:r>
              <a:rPr lang="en" sz="1900">
                <a:solidFill>
                  <a:schemeClr val="accent1"/>
                </a:solidFill>
              </a:rPr>
              <a:t> 20031243</a:t>
            </a:r>
            <a:endParaRPr sz="1900">
              <a:solidFill>
                <a:schemeClr val="accent1"/>
              </a:solidFill>
            </a:endParaRPr>
          </a:p>
        </p:txBody>
      </p:sp>
      <p:sp>
        <p:nvSpPr>
          <p:cNvPr id="75" name="Google Shape;75;p15"/>
          <p:cNvSpPr txBox="1"/>
          <p:nvPr>
            <p:ph idx="1" type="body"/>
          </p:nvPr>
        </p:nvSpPr>
        <p:spPr>
          <a:xfrm>
            <a:off x="4779025" y="3433425"/>
            <a:ext cx="1710600" cy="1487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900">
                <a:solidFill>
                  <a:schemeClr val="accent1"/>
                </a:solidFill>
              </a:rPr>
              <a:t>Sarah Murphy</a:t>
            </a:r>
            <a:r>
              <a:rPr lang="en" sz="1900">
                <a:solidFill>
                  <a:schemeClr val="accent1"/>
                </a:solidFill>
              </a:rPr>
              <a:t> </a:t>
            </a:r>
            <a:r>
              <a:rPr lang="en" sz="1900">
                <a:solidFill>
                  <a:schemeClr val="accent1"/>
                </a:solidFill>
              </a:rPr>
              <a:t>20026527</a:t>
            </a:r>
            <a:endParaRPr sz="1900">
              <a:solidFill>
                <a:schemeClr val="accent1"/>
              </a:solidFill>
            </a:endParaRPr>
          </a:p>
        </p:txBody>
      </p:sp>
      <p:sp>
        <p:nvSpPr>
          <p:cNvPr id="76" name="Google Shape;76;p15"/>
          <p:cNvSpPr txBox="1"/>
          <p:nvPr>
            <p:ph idx="1" type="body"/>
          </p:nvPr>
        </p:nvSpPr>
        <p:spPr>
          <a:xfrm>
            <a:off x="7010525" y="3433425"/>
            <a:ext cx="1710600" cy="1487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900">
                <a:solidFill>
                  <a:schemeClr val="accent1"/>
                </a:solidFill>
              </a:rPr>
              <a:t>Aditya Dineshkumar Champaneri                  20029562</a:t>
            </a:r>
            <a:endParaRPr sz="1900">
              <a:solidFill>
                <a:schemeClr val="accent1"/>
              </a:solidFill>
            </a:endParaRPr>
          </a:p>
        </p:txBody>
      </p:sp>
      <p:sp>
        <p:nvSpPr>
          <p:cNvPr id="77" name="Google Shape;77;p15"/>
          <p:cNvSpPr txBox="1"/>
          <p:nvPr>
            <p:ph idx="1" type="body"/>
          </p:nvPr>
        </p:nvSpPr>
        <p:spPr>
          <a:xfrm>
            <a:off x="202850" y="239025"/>
            <a:ext cx="8518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000">
                <a:solidFill>
                  <a:schemeClr val="accent1"/>
                </a:solidFill>
              </a:rPr>
              <a:t>The Team - Group 13</a:t>
            </a:r>
            <a:endParaRPr sz="4000">
              <a:solidFill>
                <a:schemeClr val="accent1"/>
              </a:solidFill>
            </a:endParaRPr>
          </a:p>
        </p:txBody>
      </p:sp>
      <p:pic>
        <p:nvPicPr>
          <p:cNvPr id="78" name="Google Shape;78;p15"/>
          <p:cNvPicPr preferRelativeResize="0"/>
          <p:nvPr/>
        </p:nvPicPr>
        <p:blipFill>
          <a:blip r:embed="rId6">
            <a:alphaModFix/>
          </a:blip>
          <a:stretch>
            <a:fillRect/>
          </a:stretch>
        </p:blipFill>
        <p:spPr>
          <a:xfrm>
            <a:off x="5091325" y="1334999"/>
            <a:ext cx="1167461" cy="16336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265500" y="345250"/>
            <a:ext cx="4045200" cy="13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K Nearest Neighbors</a:t>
            </a:r>
            <a:endParaRPr sz="4000"/>
          </a:p>
        </p:txBody>
      </p:sp>
      <p:sp>
        <p:nvSpPr>
          <p:cNvPr id="218" name="Google Shape;218;p42"/>
          <p:cNvSpPr txBox="1"/>
          <p:nvPr>
            <p:ph idx="1" type="subTitle"/>
          </p:nvPr>
        </p:nvSpPr>
        <p:spPr>
          <a:xfrm>
            <a:off x="265500" y="2071500"/>
            <a:ext cx="4045200" cy="224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Hyperparameters</a:t>
            </a:r>
            <a:endParaRPr b="1" sz="20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K - 2 to 15</a:t>
            </a:r>
            <a:endParaRPr sz="1800"/>
          </a:p>
          <a:p>
            <a:pPr indent="0" lvl="0" marL="0" rtl="0" algn="ctr">
              <a:spcBef>
                <a:spcPts val="0"/>
              </a:spcBef>
              <a:spcAft>
                <a:spcPts val="0"/>
              </a:spcAft>
              <a:buClr>
                <a:schemeClr val="dk1"/>
              </a:buClr>
              <a:buSzPts val="1100"/>
              <a:buFont typeface="Arial"/>
              <a:buNone/>
            </a:pPr>
            <a:r>
              <a:rPr lang="en" sz="1800"/>
              <a:t>W</a:t>
            </a:r>
            <a:r>
              <a:rPr lang="en" sz="1800"/>
              <a:t>eights - uniform</a:t>
            </a:r>
            <a:endParaRPr sz="1800"/>
          </a:p>
          <a:p>
            <a:pPr indent="0" lvl="0" marL="0" rtl="0" algn="ctr">
              <a:spcBef>
                <a:spcPts val="0"/>
              </a:spcBef>
              <a:spcAft>
                <a:spcPts val="0"/>
              </a:spcAft>
              <a:buClr>
                <a:schemeClr val="dk1"/>
              </a:buClr>
              <a:buSzPts val="1100"/>
              <a:buFont typeface="Arial"/>
              <a:buNone/>
            </a:pPr>
            <a:r>
              <a:rPr lang="en" sz="1800"/>
              <a:t>Algorithm - auto</a:t>
            </a:r>
            <a:endParaRPr sz="1800"/>
          </a:p>
          <a:p>
            <a:pPr indent="0" lvl="0" marL="0" rtl="0" algn="ctr">
              <a:spcBef>
                <a:spcPts val="0"/>
              </a:spcBef>
              <a:spcAft>
                <a:spcPts val="0"/>
              </a:spcAft>
              <a:buClr>
                <a:schemeClr val="dk1"/>
              </a:buClr>
              <a:buSzPts val="1100"/>
              <a:buFont typeface="Arial"/>
              <a:buNone/>
            </a:pPr>
            <a:r>
              <a:rPr lang="en" sz="1800"/>
              <a:t>Metric - minkowski</a:t>
            </a:r>
            <a:endParaRPr sz="1800"/>
          </a:p>
          <a:p>
            <a:pPr indent="0" lvl="0" marL="0" rtl="0" algn="ctr">
              <a:spcBef>
                <a:spcPts val="0"/>
              </a:spcBef>
              <a:spcAft>
                <a:spcPts val="0"/>
              </a:spcAft>
              <a:buClr>
                <a:schemeClr val="dk1"/>
              </a:buClr>
              <a:buSzPts val="1100"/>
              <a:buFont typeface="Arial"/>
              <a:buNone/>
            </a:pPr>
            <a:r>
              <a:rPr lang="en" sz="1800"/>
              <a:t>P - 2</a:t>
            </a:r>
            <a:endParaRPr sz="1800"/>
          </a:p>
          <a:p>
            <a:pPr indent="0" lvl="0" marL="0" rtl="0" algn="ctr">
              <a:spcBef>
                <a:spcPts val="0"/>
              </a:spcBef>
              <a:spcAft>
                <a:spcPts val="0"/>
              </a:spcAft>
              <a:buNone/>
            </a:pPr>
            <a:r>
              <a:t/>
            </a:r>
            <a:endParaRPr sz="1800"/>
          </a:p>
        </p:txBody>
      </p:sp>
      <p:sp>
        <p:nvSpPr>
          <p:cNvPr id="219" name="Google Shape;219;p4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Best Model: K=9</a:t>
            </a:r>
            <a:endParaRPr/>
          </a:p>
          <a:p>
            <a:pPr indent="0" lvl="0" marL="457200" rtl="0" algn="l">
              <a:spcBef>
                <a:spcPts val="1600"/>
              </a:spcBef>
              <a:spcAft>
                <a:spcPts val="0"/>
              </a:spcAft>
              <a:buNone/>
            </a:pPr>
            <a:r>
              <a:rPr lang="en"/>
              <a:t>Accuracy: </a:t>
            </a:r>
            <a:r>
              <a:rPr lang="en"/>
              <a:t>92.48</a:t>
            </a:r>
            <a:r>
              <a:rPr lang="en"/>
              <a:t>%</a:t>
            </a:r>
            <a:endParaRPr/>
          </a:p>
          <a:p>
            <a:pPr indent="0" lvl="0" marL="457200" rtl="0" algn="l">
              <a:spcBef>
                <a:spcPts val="1600"/>
              </a:spcBef>
              <a:spcAft>
                <a:spcPts val="0"/>
              </a:spcAft>
              <a:buNone/>
            </a:pPr>
            <a:r>
              <a:rPr lang="en"/>
              <a:t>Precision: </a:t>
            </a:r>
            <a:r>
              <a:rPr lang="en"/>
              <a:t>93</a:t>
            </a:r>
            <a:r>
              <a:rPr lang="en"/>
              <a:t>%</a:t>
            </a:r>
            <a:endParaRPr/>
          </a:p>
          <a:p>
            <a:pPr indent="0" lvl="0" marL="457200" rtl="0" algn="l">
              <a:spcBef>
                <a:spcPts val="1600"/>
              </a:spcBef>
              <a:spcAft>
                <a:spcPts val="0"/>
              </a:spcAft>
              <a:buNone/>
            </a:pPr>
            <a:r>
              <a:rPr lang="en"/>
              <a:t>Recall: 92%</a:t>
            </a:r>
            <a:endParaRPr/>
          </a:p>
          <a:p>
            <a:pPr indent="0" lvl="0" marL="457200" rtl="0" algn="l">
              <a:spcBef>
                <a:spcPts val="1600"/>
              </a:spcBef>
              <a:spcAft>
                <a:spcPts val="1600"/>
              </a:spcAft>
              <a:buNone/>
            </a:pPr>
            <a:r>
              <a:rPr lang="en"/>
              <a:t>F1 Score: 92%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265500" y="345250"/>
            <a:ext cx="4045200" cy="13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Decision Tree Classifier</a:t>
            </a:r>
            <a:endParaRPr sz="4000"/>
          </a:p>
        </p:txBody>
      </p:sp>
      <p:sp>
        <p:nvSpPr>
          <p:cNvPr id="235" name="Google Shape;235;p45"/>
          <p:cNvSpPr txBox="1"/>
          <p:nvPr>
            <p:ph idx="1" type="subTitle"/>
          </p:nvPr>
        </p:nvSpPr>
        <p:spPr>
          <a:xfrm>
            <a:off x="265500" y="2071500"/>
            <a:ext cx="4045200" cy="224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Hyperparameters</a:t>
            </a:r>
            <a:endParaRPr b="1" sz="20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Criterion - entropy</a:t>
            </a:r>
            <a:endParaRPr sz="1800"/>
          </a:p>
          <a:p>
            <a:pPr indent="0" lvl="0" marL="0" rtl="0" algn="ctr">
              <a:spcBef>
                <a:spcPts val="0"/>
              </a:spcBef>
              <a:spcAft>
                <a:spcPts val="0"/>
              </a:spcAft>
              <a:buNone/>
            </a:pPr>
            <a:r>
              <a:rPr lang="en" sz="1800"/>
              <a:t>Splitter - best</a:t>
            </a:r>
            <a:endParaRPr sz="1800"/>
          </a:p>
          <a:p>
            <a:pPr indent="0" lvl="0" marL="0" rtl="0" algn="ctr">
              <a:spcBef>
                <a:spcPts val="0"/>
              </a:spcBef>
              <a:spcAft>
                <a:spcPts val="0"/>
              </a:spcAft>
              <a:buNone/>
            </a:pPr>
            <a:r>
              <a:rPr lang="en" sz="1800"/>
              <a:t>Max Depth - 20</a:t>
            </a:r>
            <a:endParaRPr sz="1800"/>
          </a:p>
          <a:p>
            <a:pPr indent="0" lvl="0" marL="0" rtl="0" algn="ctr">
              <a:spcBef>
                <a:spcPts val="0"/>
              </a:spcBef>
              <a:spcAft>
                <a:spcPts val="0"/>
              </a:spcAft>
              <a:buNone/>
            </a:pPr>
            <a:r>
              <a:t/>
            </a:r>
            <a:endParaRPr sz="1800"/>
          </a:p>
        </p:txBody>
      </p:sp>
      <p:sp>
        <p:nvSpPr>
          <p:cNvPr id="236" name="Google Shape;236;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Accuracy: </a:t>
            </a:r>
            <a:r>
              <a:rPr lang="en"/>
              <a:t>94.96</a:t>
            </a:r>
            <a:r>
              <a:rPr lang="en"/>
              <a:t>%</a:t>
            </a:r>
            <a:endParaRPr/>
          </a:p>
          <a:p>
            <a:pPr indent="0" lvl="0" marL="457200" rtl="0" algn="l">
              <a:spcBef>
                <a:spcPts val="1600"/>
              </a:spcBef>
              <a:spcAft>
                <a:spcPts val="0"/>
              </a:spcAft>
              <a:buNone/>
            </a:pPr>
            <a:r>
              <a:rPr lang="en"/>
              <a:t>Precision: 95%</a:t>
            </a:r>
            <a:endParaRPr/>
          </a:p>
          <a:p>
            <a:pPr indent="0" lvl="0" marL="457200" rtl="0" algn="l">
              <a:spcBef>
                <a:spcPts val="1600"/>
              </a:spcBef>
              <a:spcAft>
                <a:spcPts val="0"/>
              </a:spcAft>
              <a:buNone/>
            </a:pPr>
            <a:r>
              <a:rPr lang="en"/>
              <a:t>Recall: 95%</a:t>
            </a:r>
            <a:endParaRPr/>
          </a:p>
          <a:p>
            <a:pPr indent="0" lvl="0" marL="457200" rtl="0" algn="l">
              <a:spcBef>
                <a:spcPts val="1600"/>
              </a:spcBef>
              <a:spcAft>
                <a:spcPts val="1600"/>
              </a:spcAft>
              <a:buNone/>
            </a:pPr>
            <a:r>
              <a:rPr lang="en"/>
              <a:t>F1 Score: 95%</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7"/>
          <p:cNvPicPr preferRelativeResize="0"/>
          <p:nvPr/>
        </p:nvPicPr>
        <p:blipFill rotWithShape="1">
          <a:blip r:embed="rId3">
            <a:alphaModFix/>
          </a:blip>
          <a:srcRect b="0" l="5555" r="5555" t="0"/>
          <a:stretch/>
        </p:blipFill>
        <p:spPr>
          <a:xfrm>
            <a:off x="0" y="0"/>
            <a:ext cx="9144003"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265500" y="345250"/>
            <a:ext cx="4045200" cy="13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Random Forest Classifier</a:t>
            </a:r>
            <a:endParaRPr sz="4000"/>
          </a:p>
        </p:txBody>
      </p:sp>
      <p:sp>
        <p:nvSpPr>
          <p:cNvPr id="252" name="Google Shape;252;p48"/>
          <p:cNvSpPr txBox="1"/>
          <p:nvPr>
            <p:ph idx="1" type="subTitle"/>
          </p:nvPr>
        </p:nvSpPr>
        <p:spPr>
          <a:xfrm>
            <a:off x="265500" y="2071500"/>
            <a:ext cx="4045200" cy="224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t>Hyperparameters</a:t>
            </a:r>
            <a:endParaRPr b="1" sz="2000"/>
          </a:p>
          <a:p>
            <a:pPr indent="0" lvl="0" marL="0" rtl="0" algn="ctr">
              <a:spcBef>
                <a:spcPts val="0"/>
              </a:spcBef>
              <a:spcAft>
                <a:spcPts val="0"/>
              </a:spcAft>
              <a:buClr>
                <a:schemeClr val="dk1"/>
              </a:buClr>
              <a:buSzPts val="1100"/>
              <a:buFont typeface="Arial"/>
              <a:buNone/>
            </a:pPr>
            <a:r>
              <a:t/>
            </a:r>
            <a:endParaRPr sz="1800"/>
          </a:p>
          <a:p>
            <a:pPr indent="0" lvl="0" marL="0" rtl="0" algn="ctr">
              <a:spcBef>
                <a:spcPts val="0"/>
              </a:spcBef>
              <a:spcAft>
                <a:spcPts val="0"/>
              </a:spcAft>
              <a:buClr>
                <a:schemeClr val="dk1"/>
              </a:buClr>
              <a:buSzPts val="1100"/>
              <a:buFont typeface="Arial"/>
              <a:buNone/>
            </a:pPr>
            <a:r>
              <a:rPr lang="en" sz="1800"/>
              <a:t>Estimators - 500</a:t>
            </a:r>
            <a:endParaRPr sz="1800"/>
          </a:p>
          <a:p>
            <a:pPr indent="0" lvl="0" marL="0" rtl="0" algn="ctr">
              <a:spcBef>
                <a:spcPts val="0"/>
              </a:spcBef>
              <a:spcAft>
                <a:spcPts val="0"/>
              </a:spcAft>
              <a:buClr>
                <a:schemeClr val="dk1"/>
              </a:buClr>
              <a:buSzPts val="1100"/>
              <a:buFont typeface="Arial"/>
              <a:buNone/>
            </a:pPr>
            <a:r>
              <a:rPr lang="en" sz="1800"/>
              <a:t>Criterion - log_loss</a:t>
            </a:r>
            <a:endParaRPr sz="1800"/>
          </a:p>
          <a:p>
            <a:pPr indent="0" lvl="0" marL="0" rtl="0" algn="ctr">
              <a:spcBef>
                <a:spcPts val="0"/>
              </a:spcBef>
              <a:spcAft>
                <a:spcPts val="0"/>
              </a:spcAft>
              <a:buClr>
                <a:schemeClr val="dk1"/>
              </a:buClr>
              <a:buSzPts val="1100"/>
              <a:buFont typeface="Arial"/>
              <a:buNone/>
            </a:pPr>
            <a:r>
              <a:rPr lang="en" sz="1800"/>
              <a:t>Max Depth - 20</a:t>
            </a:r>
            <a:endParaRPr sz="1800"/>
          </a:p>
          <a:p>
            <a:pPr indent="0" lvl="0" marL="0" rtl="0" algn="ctr">
              <a:spcBef>
                <a:spcPts val="0"/>
              </a:spcBef>
              <a:spcAft>
                <a:spcPts val="0"/>
              </a:spcAft>
              <a:buClr>
                <a:schemeClr val="dk1"/>
              </a:buClr>
              <a:buSzPts val="1100"/>
              <a:buFont typeface="Arial"/>
              <a:buNone/>
            </a:pPr>
            <a:r>
              <a:t/>
            </a:r>
            <a:endParaRPr sz="1800"/>
          </a:p>
          <a:p>
            <a:pPr indent="0" lvl="0" marL="0" rtl="0" algn="ctr">
              <a:spcBef>
                <a:spcPts val="0"/>
              </a:spcBef>
              <a:spcAft>
                <a:spcPts val="0"/>
              </a:spcAft>
              <a:buNone/>
            </a:pPr>
            <a:r>
              <a:t/>
            </a:r>
            <a:endParaRPr b="1" sz="2000"/>
          </a:p>
        </p:txBody>
      </p:sp>
      <p:sp>
        <p:nvSpPr>
          <p:cNvPr id="253" name="Google Shape;253;p4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Accuracy: 95.91%</a:t>
            </a:r>
            <a:endParaRPr/>
          </a:p>
          <a:p>
            <a:pPr indent="0" lvl="0" marL="457200" rtl="0" algn="l">
              <a:spcBef>
                <a:spcPts val="1600"/>
              </a:spcBef>
              <a:spcAft>
                <a:spcPts val="0"/>
              </a:spcAft>
              <a:buNone/>
            </a:pPr>
            <a:r>
              <a:rPr lang="en"/>
              <a:t>Precision: 96%</a:t>
            </a:r>
            <a:endParaRPr/>
          </a:p>
          <a:p>
            <a:pPr indent="0" lvl="0" marL="457200" rtl="0" algn="l">
              <a:spcBef>
                <a:spcPts val="1600"/>
              </a:spcBef>
              <a:spcAft>
                <a:spcPts val="0"/>
              </a:spcAft>
              <a:buNone/>
            </a:pPr>
            <a:r>
              <a:rPr lang="en"/>
              <a:t>Recall: </a:t>
            </a:r>
            <a:r>
              <a:rPr lang="en"/>
              <a:t>96</a:t>
            </a:r>
            <a:r>
              <a:rPr lang="en"/>
              <a:t>%</a:t>
            </a:r>
            <a:endParaRPr/>
          </a:p>
          <a:p>
            <a:pPr indent="0" lvl="0" marL="457200" rtl="0" algn="l">
              <a:spcBef>
                <a:spcPts val="1600"/>
              </a:spcBef>
              <a:spcAft>
                <a:spcPts val="1600"/>
              </a:spcAft>
              <a:buNone/>
            </a:pPr>
            <a:r>
              <a:rPr lang="en"/>
              <a:t>F1 Score: </a:t>
            </a:r>
            <a:r>
              <a:rPr lang="en"/>
              <a:t>96</a:t>
            </a:r>
            <a:r>
              <a:rPr lang="en"/>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0"/>
          <p:cNvPicPr preferRelativeResize="0"/>
          <p:nvPr/>
        </p:nvPicPr>
        <p:blipFill rotWithShape="1">
          <a:blip r:embed="rId3">
            <a:alphaModFix/>
          </a:blip>
          <a:srcRect b="0" l="0" r="0" t="0"/>
          <a:stretch/>
        </p:blipFill>
        <p:spPr>
          <a:xfrm>
            <a:off x="0" y="0"/>
            <a:ext cx="9144005"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1"/>
          <p:cNvSpPr txBox="1"/>
          <p:nvPr>
            <p:ph type="title"/>
          </p:nvPr>
        </p:nvSpPr>
        <p:spPr>
          <a:xfrm>
            <a:off x="265500" y="345250"/>
            <a:ext cx="4045200" cy="13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Support Vector Machines</a:t>
            </a:r>
            <a:endParaRPr sz="4000"/>
          </a:p>
        </p:txBody>
      </p:sp>
      <p:sp>
        <p:nvSpPr>
          <p:cNvPr id="269" name="Google Shape;269;p51"/>
          <p:cNvSpPr txBox="1"/>
          <p:nvPr>
            <p:ph idx="1" type="subTitle"/>
          </p:nvPr>
        </p:nvSpPr>
        <p:spPr>
          <a:xfrm>
            <a:off x="265500" y="2071500"/>
            <a:ext cx="4045200" cy="224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Hyperparameters</a:t>
            </a:r>
            <a:endParaRPr b="1" sz="20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Kernel - rbf</a:t>
            </a:r>
            <a:endParaRPr sz="1800"/>
          </a:p>
          <a:p>
            <a:pPr indent="0" lvl="0" marL="0" rtl="0" algn="ctr">
              <a:spcBef>
                <a:spcPts val="0"/>
              </a:spcBef>
              <a:spcAft>
                <a:spcPts val="0"/>
              </a:spcAft>
              <a:buNone/>
            </a:pPr>
            <a:r>
              <a:rPr lang="en" sz="1800"/>
              <a:t>Gamma - scale</a:t>
            </a:r>
            <a:endParaRPr sz="1800"/>
          </a:p>
          <a:p>
            <a:pPr indent="0" lvl="0" marL="0" rtl="0" algn="ctr">
              <a:spcBef>
                <a:spcPts val="0"/>
              </a:spcBef>
              <a:spcAft>
                <a:spcPts val="0"/>
              </a:spcAft>
              <a:buNone/>
            </a:pPr>
            <a:r>
              <a:t/>
            </a:r>
            <a:endParaRPr sz="1800"/>
          </a:p>
        </p:txBody>
      </p:sp>
      <p:sp>
        <p:nvSpPr>
          <p:cNvPr id="270" name="Google Shape;270;p5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Accuracy: 94.88%</a:t>
            </a:r>
            <a:endParaRPr/>
          </a:p>
          <a:p>
            <a:pPr indent="0" lvl="0" marL="457200" rtl="0" algn="l">
              <a:spcBef>
                <a:spcPts val="1600"/>
              </a:spcBef>
              <a:spcAft>
                <a:spcPts val="0"/>
              </a:spcAft>
              <a:buNone/>
            </a:pPr>
            <a:r>
              <a:rPr lang="en"/>
              <a:t>Precision: 95%</a:t>
            </a:r>
            <a:endParaRPr/>
          </a:p>
          <a:p>
            <a:pPr indent="0" lvl="0" marL="457200" rtl="0" algn="l">
              <a:spcBef>
                <a:spcPts val="1600"/>
              </a:spcBef>
              <a:spcAft>
                <a:spcPts val="0"/>
              </a:spcAft>
              <a:buNone/>
            </a:pPr>
            <a:r>
              <a:rPr lang="en"/>
              <a:t>Recall: 95%</a:t>
            </a:r>
            <a:endParaRPr/>
          </a:p>
          <a:p>
            <a:pPr indent="0" lvl="0" marL="457200" rtl="0" algn="l">
              <a:spcBef>
                <a:spcPts val="1600"/>
              </a:spcBef>
              <a:spcAft>
                <a:spcPts val="1600"/>
              </a:spcAft>
              <a:buNone/>
            </a:pPr>
            <a:r>
              <a:rPr lang="en"/>
              <a:t>F1 Score: 95%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What drives passenger satisfaction in modern air travel?</a:t>
            </a:r>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3"/>
          <p:cNvSpPr txBox="1"/>
          <p:nvPr>
            <p:ph type="title"/>
          </p:nvPr>
        </p:nvSpPr>
        <p:spPr>
          <a:xfrm>
            <a:off x="265500" y="345250"/>
            <a:ext cx="4045200" cy="13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Artificial Neural Network(LSTM)</a:t>
            </a:r>
            <a:endParaRPr sz="4000"/>
          </a:p>
        </p:txBody>
      </p:sp>
      <p:sp>
        <p:nvSpPr>
          <p:cNvPr id="281" name="Google Shape;281;p53"/>
          <p:cNvSpPr txBox="1"/>
          <p:nvPr>
            <p:ph idx="1" type="subTitle"/>
          </p:nvPr>
        </p:nvSpPr>
        <p:spPr>
          <a:xfrm>
            <a:off x="265500" y="1683000"/>
            <a:ext cx="4045200" cy="332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Hyperparameters</a:t>
            </a:r>
            <a:endParaRPr b="1" sz="20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Total layers: 6 (2 Dense, 2 LSTM, 1 Reshape, 1 Output)</a:t>
            </a:r>
            <a:endParaRPr sz="1800"/>
          </a:p>
          <a:p>
            <a:pPr indent="0" lvl="0" marL="0" rtl="0" algn="ctr">
              <a:spcBef>
                <a:spcPts val="0"/>
              </a:spcBef>
              <a:spcAft>
                <a:spcPts val="0"/>
              </a:spcAft>
              <a:buNone/>
            </a:pPr>
            <a:r>
              <a:rPr lang="en" sz="1800"/>
              <a:t>Parameters: 21,604</a:t>
            </a:r>
            <a:endParaRPr sz="1800"/>
          </a:p>
          <a:p>
            <a:pPr indent="0" lvl="0" marL="0" rtl="0" algn="ctr">
              <a:spcBef>
                <a:spcPts val="0"/>
              </a:spcBef>
              <a:spcAft>
                <a:spcPts val="0"/>
              </a:spcAft>
              <a:buNone/>
            </a:pPr>
            <a:r>
              <a:rPr lang="en" sz="1800"/>
              <a:t>Activation Functions: ReLU (Rectified Linear Unit) for Dense Layers and Softmax for Output Layer</a:t>
            </a:r>
            <a:endParaRPr sz="1800"/>
          </a:p>
          <a:p>
            <a:pPr indent="0" lvl="0" marL="0" rtl="0" algn="ctr">
              <a:spcBef>
                <a:spcPts val="0"/>
              </a:spcBef>
              <a:spcAft>
                <a:spcPts val="0"/>
              </a:spcAft>
              <a:buNone/>
            </a:pPr>
            <a:r>
              <a:rPr lang="en" sz="1800"/>
              <a:t>Optimizer: Adam(learning rate 0.001)</a:t>
            </a:r>
            <a:endParaRPr sz="1800"/>
          </a:p>
          <a:p>
            <a:pPr indent="0" lvl="0" marL="0" rtl="0" algn="ctr">
              <a:spcBef>
                <a:spcPts val="0"/>
              </a:spcBef>
              <a:spcAft>
                <a:spcPts val="0"/>
              </a:spcAft>
              <a:buNone/>
            </a:pPr>
            <a:r>
              <a:rPr lang="en" sz="1800"/>
              <a:t>Loss function: Binary Cross-entropy</a:t>
            </a:r>
            <a:endParaRPr sz="1800"/>
          </a:p>
          <a:p>
            <a:pPr indent="0" lvl="0" marL="0" rtl="0" algn="ctr">
              <a:spcBef>
                <a:spcPts val="0"/>
              </a:spcBef>
              <a:spcAft>
                <a:spcPts val="0"/>
              </a:spcAft>
              <a:buNone/>
            </a:pPr>
            <a:r>
              <a:rPr lang="en" sz="1800"/>
              <a:t>Max epochs: 100</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p:txBody>
      </p:sp>
      <p:sp>
        <p:nvSpPr>
          <p:cNvPr id="282" name="Google Shape;282;p5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Accuracy: </a:t>
            </a:r>
            <a:r>
              <a:rPr lang="en"/>
              <a:t>95.88</a:t>
            </a:r>
            <a:r>
              <a:rPr lang="en"/>
              <a:t>%</a:t>
            </a:r>
            <a:endParaRPr/>
          </a:p>
          <a:p>
            <a:pPr indent="0" lvl="0" marL="457200" rtl="0" algn="l">
              <a:spcBef>
                <a:spcPts val="1600"/>
              </a:spcBef>
              <a:spcAft>
                <a:spcPts val="0"/>
              </a:spcAft>
              <a:buNone/>
            </a:pPr>
            <a:r>
              <a:rPr lang="en"/>
              <a:t>Precision: 96%</a:t>
            </a:r>
            <a:endParaRPr/>
          </a:p>
          <a:p>
            <a:pPr indent="0" lvl="0" marL="457200" rtl="0" algn="l">
              <a:spcBef>
                <a:spcPts val="1600"/>
              </a:spcBef>
              <a:spcAft>
                <a:spcPts val="0"/>
              </a:spcAft>
              <a:buNone/>
            </a:pPr>
            <a:r>
              <a:rPr lang="en"/>
              <a:t>Recall: </a:t>
            </a:r>
            <a:r>
              <a:rPr lang="en"/>
              <a:t>96</a:t>
            </a:r>
            <a:r>
              <a:rPr lang="en"/>
              <a:t>%</a:t>
            </a:r>
            <a:endParaRPr/>
          </a:p>
          <a:p>
            <a:pPr indent="0" lvl="0" marL="457200" rtl="0" algn="l">
              <a:spcBef>
                <a:spcPts val="1600"/>
              </a:spcBef>
              <a:spcAft>
                <a:spcPts val="1600"/>
              </a:spcAft>
              <a:buNone/>
            </a:pPr>
            <a:r>
              <a:rPr lang="en"/>
              <a:t>F1 Score: </a:t>
            </a:r>
            <a:r>
              <a:rPr lang="en"/>
              <a:t>96</a:t>
            </a:r>
            <a:r>
              <a:rPr lang="en"/>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5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5"/>
          <p:cNvPicPr preferRelativeResize="0"/>
          <p:nvPr/>
        </p:nvPicPr>
        <p:blipFill rotWithShape="1">
          <a:blip r:embed="rId3">
            <a:alphaModFix/>
          </a:blip>
          <a:srcRect b="0" l="0" r="0" t="0"/>
          <a:stretch/>
        </p:blipFill>
        <p:spPr>
          <a:xfrm>
            <a:off x="0" y="0"/>
            <a:ext cx="9144005"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6"/>
          <p:cNvSpPr txBox="1"/>
          <p:nvPr>
            <p:ph type="title"/>
          </p:nvPr>
        </p:nvSpPr>
        <p:spPr>
          <a:xfrm>
            <a:off x="265500" y="345250"/>
            <a:ext cx="4045200" cy="13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AdaBoost</a:t>
            </a:r>
            <a:endParaRPr sz="4000"/>
          </a:p>
        </p:txBody>
      </p:sp>
      <p:sp>
        <p:nvSpPr>
          <p:cNvPr id="298" name="Google Shape;298;p56"/>
          <p:cNvSpPr txBox="1"/>
          <p:nvPr>
            <p:ph idx="1" type="subTitle"/>
          </p:nvPr>
        </p:nvSpPr>
        <p:spPr>
          <a:xfrm>
            <a:off x="265500" y="2071500"/>
            <a:ext cx="4045200" cy="224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Hyperparameters</a:t>
            </a:r>
            <a:endParaRPr b="1" sz="20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Estimators - 1000</a:t>
            </a:r>
            <a:endParaRPr sz="1800"/>
          </a:p>
          <a:p>
            <a:pPr indent="0" lvl="0" marL="0" rtl="0" algn="ctr">
              <a:spcBef>
                <a:spcPts val="0"/>
              </a:spcBef>
              <a:spcAft>
                <a:spcPts val="0"/>
              </a:spcAft>
              <a:buNone/>
            </a:pPr>
            <a:r>
              <a:rPr lang="en" sz="1800"/>
              <a:t>Learning Rate - 0.1</a:t>
            </a:r>
            <a:endParaRPr sz="1800"/>
          </a:p>
          <a:p>
            <a:pPr indent="0" lvl="0" marL="0" rtl="0" algn="ctr">
              <a:spcBef>
                <a:spcPts val="0"/>
              </a:spcBef>
              <a:spcAft>
                <a:spcPts val="0"/>
              </a:spcAft>
              <a:buNone/>
            </a:pPr>
            <a:r>
              <a:rPr lang="en" sz="1800"/>
              <a:t>Algorithm - SAMME</a:t>
            </a:r>
            <a:endParaRPr sz="1800"/>
          </a:p>
          <a:p>
            <a:pPr indent="0" lvl="0" marL="0" rtl="0" algn="ctr">
              <a:spcBef>
                <a:spcPts val="0"/>
              </a:spcBef>
              <a:spcAft>
                <a:spcPts val="0"/>
              </a:spcAft>
              <a:buNone/>
            </a:pPr>
            <a:r>
              <a:t/>
            </a:r>
            <a:endParaRPr sz="1800"/>
          </a:p>
        </p:txBody>
      </p:sp>
      <p:sp>
        <p:nvSpPr>
          <p:cNvPr id="299" name="Google Shape;299;p5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Accuracy: </a:t>
            </a:r>
            <a:r>
              <a:rPr lang="en"/>
              <a:t>88.47</a:t>
            </a:r>
            <a:r>
              <a:rPr lang="en"/>
              <a:t>%</a:t>
            </a:r>
            <a:endParaRPr/>
          </a:p>
          <a:p>
            <a:pPr indent="0" lvl="0" marL="457200" rtl="0" algn="l">
              <a:spcBef>
                <a:spcPts val="1600"/>
              </a:spcBef>
              <a:spcAft>
                <a:spcPts val="0"/>
              </a:spcAft>
              <a:buNone/>
            </a:pPr>
            <a:r>
              <a:rPr lang="en"/>
              <a:t>Precision: 8</a:t>
            </a:r>
            <a:r>
              <a:rPr lang="en"/>
              <a:t>8</a:t>
            </a:r>
            <a:r>
              <a:rPr lang="en"/>
              <a:t>%</a:t>
            </a:r>
            <a:endParaRPr/>
          </a:p>
          <a:p>
            <a:pPr indent="0" lvl="0" marL="457200" rtl="0" algn="l">
              <a:spcBef>
                <a:spcPts val="1600"/>
              </a:spcBef>
              <a:spcAft>
                <a:spcPts val="0"/>
              </a:spcAft>
              <a:buNone/>
            </a:pPr>
            <a:r>
              <a:rPr lang="en"/>
              <a:t>Recall: </a:t>
            </a:r>
            <a:r>
              <a:rPr lang="en"/>
              <a:t>88</a:t>
            </a:r>
            <a:r>
              <a:rPr lang="en"/>
              <a:t>%</a:t>
            </a:r>
            <a:endParaRPr/>
          </a:p>
          <a:p>
            <a:pPr indent="0" lvl="0" marL="457200" rtl="0" algn="l">
              <a:spcBef>
                <a:spcPts val="1600"/>
              </a:spcBef>
              <a:spcAft>
                <a:spcPts val="1600"/>
              </a:spcAft>
              <a:buNone/>
            </a:pPr>
            <a:r>
              <a:rPr lang="en"/>
              <a:t>F1 Score: </a:t>
            </a:r>
            <a:r>
              <a:rPr lang="en"/>
              <a:t>88</a:t>
            </a:r>
            <a:r>
              <a:rPr lang="en"/>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8"/>
          <p:cNvPicPr preferRelativeResize="0"/>
          <p:nvPr/>
        </p:nvPicPr>
        <p:blipFill rotWithShape="1">
          <a:blip r:embed="rId3">
            <a:alphaModFix/>
          </a:blip>
          <a:srcRect b="0" l="0" r="0" t="0"/>
          <a:stretch/>
        </p:blipFill>
        <p:spPr>
          <a:xfrm>
            <a:off x="0" y="0"/>
            <a:ext cx="9144005"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9"/>
          <p:cNvSpPr txBox="1"/>
          <p:nvPr>
            <p:ph type="title"/>
          </p:nvPr>
        </p:nvSpPr>
        <p:spPr>
          <a:xfrm>
            <a:off x="265500" y="345250"/>
            <a:ext cx="4045200" cy="13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XG Boost</a:t>
            </a:r>
            <a:endParaRPr sz="4000"/>
          </a:p>
        </p:txBody>
      </p:sp>
      <p:sp>
        <p:nvSpPr>
          <p:cNvPr id="315" name="Google Shape;315;p59"/>
          <p:cNvSpPr txBox="1"/>
          <p:nvPr>
            <p:ph idx="1" type="subTitle"/>
          </p:nvPr>
        </p:nvSpPr>
        <p:spPr>
          <a:xfrm>
            <a:off x="265500" y="2071500"/>
            <a:ext cx="4045200" cy="224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Hyperparameters</a:t>
            </a:r>
            <a:endParaRPr b="1" sz="20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Estimators - 2000</a:t>
            </a:r>
            <a:endParaRPr sz="1800"/>
          </a:p>
          <a:p>
            <a:pPr indent="0" lvl="0" marL="0" rtl="0" algn="ctr">
              <a:spcBef>
                <a:spcPts val="0"/>
              </a:spcBef>
              <a:spcAft>
                <a:spcPts val="0"/>
              </a:spcAft>
              <a:buNone/>
            </a:pPr>
            <a:r>
              <a:rPr lang="en" sz="1800"/>
              <a:t>Learning Rate - 0.05</a:t>
            </a:r>
            <a:endParaRPr sz="1800"/>
          </a:p>
          <a:p>
            <a:pPr indent="0" lvl="0" marL="0" rtl="0" algn="ctr">
              <a:spcBef>
                <a:spcPts val="0"/>
              </a:spcBef>
              <a:spcAft>
                <a:spcPts val="0"/>
              </a:spcAft>
              <a:buNone/>
            </a:pPr>
            <a:r>
              <a:rPr lang="en" sz="1800"/>
              <a:t>Max Depth - 12</a:t>
            </a:r>
            <a:endParaRPr sz="1800"/>
          </a:p>
          <a:p>
            <a:pPr indent="0" lvl="0" marL="0" rtl="0" algn="ctr">
              <a:spcBef>
                <a:spcPts val="0"/>
              </a:spcBef>
              <a:spcAft>
                <a:spcPts val="0"/>
              </a:spcAft>
              <a:buNone/>
            </a:pPr>
            <a:r>
              <a:rPr lang="en" sz="1800"/>
              <a:t>Subsample - 0.9</a:t>
            </a:r>
            <a:endParaRPr sz="1800"/>
          </a:p>
          <a:p>
            <a:pPr indent="0" lvl="0" marL="0" rtl="0" algn="ctr">
              <a:spcBef>
                <a:spcPts val="0"/>
              </a:spcBef>
              <a:spcAft>
                <a:spcPts val="0"/>
              </a:spcAft>
              <a:buNone/>
            </a:pPr>
            <a:r>
              <a:rPr lang="en" sz="1800"/>
              <a:t>Colsample Bytree - 0.9</a:t>
            </a:r>
            <a:endParaRPr sz="1800"/>
          </a:p>
          <a:p>
            <a:pPr indent="0" lvl="0" marL="0" rtl="0" algn="ctr">
              <a:spcBef>
                <a:spcPts val="0"/>
              </a:spcBef>
              <a:spcAft>
                <a:spcPts val="0"/>
              </a:spcAft>
              <a:buNone/>
            </a:pPr>
            <a:r>
              <a:t/>
            </a:r>
            <a:endParaRPr sz="1800"/>
          </a:p>
        </p:txBody>
      </p:sp>
      <p:sp>
        <p:nvSpPr>
          <p:cNvPr id="316" name="Google Shape;316;p5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Accuracy: </a:t>
            </a:r>
            <a:r>
              <a:rPr lang="en"/>
              <a:t>96.04</a:t>
            </a:r>
            <a:r>
              <a:rPr lang="en"/>
              <a:t>%</a:t>
            </a:r>
            <a:endParaRPr/>
          </a:p>
          <a:p>
            <a:pPr indent="0" lvl="0" marL="457200" rtl="0" algn="l">
              <a:spcBef>
                <a:spcPts val="1600"/>
              </a:spcBef>
              <a:spcAft>
                <a:spcPts val="0"/>
              </a:spcAft>
              <a:buNone/>
            </a:pPr>
            <a:r>
              <a:rPr lang="en"/>
              <a:t>Precision: </a:t>
            </a:r>
            <a:r>
              <a:rPr lang="en"/>
              <a:t>96</a:t>
            </a:r>
            <a:r>
              <a:rPr lang="en"/>
              <a:t>%</a:t>
            </a:r>
            <a:endParaRPr/>
          </a:p>
          <a:p>
            <a:pPr indent="0" lvl="0" marL="457200" rtl="0" algn="l">
              <a:spcBef>
                <a:spcPts val="1600"/>
              </a:spcBef>
              <a:spcAft>
                <a:spcPts val="0"/>
              </a:spcAft>
              <a:buNone/>
            </a:pPr>
            <a:r>
              <a:rPr lang="en"/>
              <a:t>Recall: </a:t>
            </a:r>
            <a:r>
              <a:rPr lang="en"/>
              <a:t>96</a:t>
            </a:r>
            <a:r>
              <a:rPr lang="en"/>
              <a:t>%</a:t>
            </a:r>
            <a:endParaRPr/>
          </a:p>
          <a:p>
            <a:pPr indent="0" lvl="0" marL="457200" rtl="0" algn="l">
              <a:spcBef>
                <a:spcPts val="1600"/>
              </a:spcBef>
              <a:spcAft>
                <a:spcPts val="1600"/>
              </a:spcAft>
              <a:buNone/>
            </a:pPr>
            <a:r>
              <a:rPr lang="en"/>
              <a:t>F1 Score: </a:t>
            </a:r>
            <a:r>
              <a:rPr lang="en"/>
              <a:t>96</a:t>
            </a:r>
            <a:r>
              <a:rPr lang="en"/>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6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61"/>
          <p:cNvPicPr preferRelativeResize="0"/>
          <p:nvPr/>
        </p:nvPicPr>
        <p:blipFill rotWithShape="1">
          <a:blip r:embed="rId3">
            <a:alphaModFix/>
          </a:blip>
          <a:srcRect b="0" l="0" r="0" t="0"/>
          <a:stretch/>
        </p:blipFill>
        <p:spPr>
          <a:xfrm>
            <a:off x="0" y="0"/>
            <a:ext cx="914400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6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aphicFrame>
        <p:nvGraphicFramePr>
          <p:cNvPr id="336" name="Google Shape;336;p63"/>
          <p:cNvGraphicFramePr/>
          <p:nvPr/>
        </p:nvGraphicFramePr>
        <p:xfrm>
          <a:off x="952500" y="819213"/>
          <a:ext cx="3000000" cy="3000000"/>
        </p:xfrm>
        <a:graphic>
          <a:graphicData uri="http://schemas.openxmlformats.org/drawingml/2006/table">
            <a:tbl>
              <a:tblPr>
                <a:noFill/>
                <a:tableStyleId>{23E93B4F-B3FD-4BEB-8942-F33366C13F9C}</a:tableStyleId>
              </a:tblPr>
              <a:tblGrid>
                <a:gridCol w="3619500"/>
                <a:gridCol w="3619500"/>
              </a:tblGrid>
              <a:tr h="381000">
                <a:tc>
                  <a:txBody>
                    <a:bodyPr/>
                    <a:lstStyle/>
                    <a:p>
                      <a:pPr indent="0" lvl="0" marL="0" rtl="0" algn="ctr">
                        <a:spcBef>
                          <a:spcPts val="0"/>
                        </a:spcBef>
                        <a:spcAft>
                          <a:spcPts val="0"/>
                        </a:spcAft>
                        <a:buNone/>
                      </a:pPr>
                      <a:r>
                        <a:rPr b="1" lang="en" sz="2200">
                          <a:solidFill>
                            <a:schemeClr val="accent1"/>
                          </a:solidFill>
                          <a:latin typeface="Old Standard TT"/>
                          <a:ea typeface="Old Standard TT"/>
                          <a:cs typeface="Old Standard TT"/>
                          <a:sym typeface="Old Standard TT"/>
                        </a:rPr>
                        <a:t>Model</a:t>
                      </a:r>
                      <a:endParaRPr b="1" sz="22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accent1"/>
                          </a:solidFill>
                          <a:latin typeface="Old Standard TT"/>
                          <a:ea typeface="Old Standard TT"/>
                          <a:cs typeface="Old Standard TT"/>
                          <a:sym typeface="Old Standard TT"/>
                        </a:rPr>
                        <a:t>Accuracy</a:t>
                      </a:r>
                      <a:endParaRPr b="1" sz="22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XGBoost</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96.04%</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Random Forest</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95.91%</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Long Short Term Memory</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95.88%</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Decision Tree</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94.96%</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Support</a:t>
                      </a:r>
                      <a:r>
                        <a:rPr lang="en" sz="1600">
                          <a:solidFill>
                            <a:schemeClr val="accent1"/>
                          </a:solidFill>
                          <a:latin typeface="Old Standard TT"/>
                          <a:ea typeface="Old Standard TT"/>
                          <a:cs typeface="Old Standard TT"/>
                          <a:sym typeface="Old Standard TT"/>
                        </a:rPr>
                        <a:t> Vector Machines</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94.88%</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K Nearest Neighbor(K = 9)</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92.48%</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AdaBoost</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88.47%</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Logistic Regression</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accent1"/>
                          </a:solidFill>
                          <a:latin typeface="Old Standard TT"/>
                          <a:ea typeface="Old Standard TT"/>
                          <a:cs typeface="Old Standard TT"/>
                          <a:sym typeface="Old Standard TT"/>
                        </a:rPr>
                        <a:t>83.51%</a:t>
                      </a:r>
                      <a:endParaRPr sz="1600">
                        <a:solidFill>
                          <a:schemeClr val="accent1"/>
                        </a:solidFill>
                        <a:latin typeface="Old Standard TT"/>
                        <a:ea typeface="Old Standard TT"/>
                        <a:cs typeface="Old Standard TT"/>
                        <a:sym typeface="Old Standard T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4"/>
          <p:cNvSpPr txBox="1"/>
          <p:nvPr>
            <p:ph type="title"/>
          </p:nvPr>
        </p:nvSpPr>
        <p:spPr>
          <a:xfrm>
            <a:off x="512700" y="1893300"/>
            <a:ext cx="8118600" cy="155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5"/>
          <p:cNvSpPr txBox="1"/>
          <p:nvPr>
            <p:ph idx="1" type="body"/>
          </p:nvPr>
        </p:nvSpPr>
        <p:spPr>
          <a:xfrm>
            <a:off x="311700" y="462675"/>
            <a:ext cx="8520600" cy="4106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Associating In-flight services with customer satisfaction was a crucial step in the Exploratory Data Analysis</a:t>
            </a:r>
            <a:endParaRPr/>
          </a:p>
          <a:p>
            <a:pPr indent="-342900" lvl="0" marL="457200" rtl="0" algn="l">
              <a:spcBef>
                <a:spcPts val="0"/>
              </a:spcBef>
              <a:spcAft>
                <a:spcPts val="0"/>
              </a:spcAft>
              <a:buSzPts val="1800"/>
              <a:buChar char="●"/>
            </a:pPr>
            <a:r>
              <a:rPr lang="en"/>
              <a:t>XGBoost and Random Forest models are performing extremely well on </a:t>
            </a:r>
            <a:r>
              <a:rPr lang="en"/>
              <a:t>this</a:t>
            </a:r>
            <a:r>
              <a:rPr lang="en"/>
              <a:t> dataset</a:t>
            </a:r>
            <a:endParaRPr/>
          </a:p>
          <a:p>
            <a:pPr indent="-342900" lvl="0" marL="457200" rtl="0" algn="l">
              <a:spcBef>
                <a:spcPts val="0"/>
              </a:spcBef>
              <a:spcAft>
                <a:spcPts val="0"/>
              </a:spcAft>
              <a:buSzPts val="1800"/>
              <a:buChar char="●"/>
            </a:pPr>
            <a:r>
              <a:rPr lang="en"/>
              <a:t>ANN with LSTM almost matched XGBoost on the test set but it had an extremely lengthy training time</a:t>
            </a:r>
            <a:endParaRPr/>
          </a:p>
          <a:p>
            <a:pPr indent="-342900" lvl="0" marL="457200" rtl="0" algn="l">
              <a:spcBef>
                <a:spcPts val="0"/>
              </a:spcBef>
              <a:spcAft>
                <a:spcPts val="0"/>
              </a:spcAft>
              <a:buSzPts val="1800"/>
              <a:buChar char="●"/>
            </a:pPr>
            <a:r>
              <a:rPr lang="en"/>
              <a:t>The next steps of this project is to train the models for different ratios of data split</a:t>
            </a:r>
            <a:endParaRPr/>
          </a:p>
          <a:p>
            <a:pPr indent="-342900" lvl="0" marL="457200" rtl="0" algn="l">
              <a:spcBef>
                <a:spcPts val="0"/>
              </a:spcBef>
              <a:spcAft>
                <a:spcPts val="0"/>
              </a:spcAft>
              <a:buSzPts val="1800"/>
              <a:buChar char="●"/>
            </a:pPr>
            <a:r>
              <a:rPr lang="en"/>
              <a:t>Since XGBoost and Random Forest are the top performing models, the objective is to focus on these algorithms with different hyperparameters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6"/>
          <p:cNvSpPr txBox="1"/>
          <p:nvPr>
            <p:ph type="title"/>
          </p:nvPr>
        </p:nvSpPr>
        <p:spPr>
          <a:xfrm>
            <a:off x="512700" y="1893300"/>
            <a:ext cx="8118600" cy="155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52" name="Google Shape;352;p66"/>
          <p:cNvSpPr txBox="1"/>
          <p:nvPr/>
        </p:nvSpPr>
        <p:spPr>
          <a:xfrm>
            <a:off x="512700" y="3973875"/>
            <a:ext cx="78273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A86E8"/>
                </a:solidFill>
                <a:latin typeface="Old Standard TT"/>
                <a:ea typeface="Old Standard TT"/>
                <a:cs typeface="Old Standard TT"/>
                <a:sym typeface="Old Standard TT"/>
              </a:rPr>
              <a:t>GitHub</a:t>
            </a:r>
            <a:r>
              <a:rPr lang="en" sz="1800">
                <a:solidFill>
                  <a:srgbClr val="4A86E8"/>
                </a:solidFill>
                <a:latin typeface="Old Standard TT"/>
                <a:ea typeface="Old Standard TT"/>
                <a:cs typeface="Old Standard TT"/>
                <a:sym typeface="Old Standard TT"/>
              </a:rPr>
              <a:t>:</a:t>
            </a:r>
            <a:r>
              <a:rPr lang="en" sz="1800">
                <a:solidFill>
                  <a:schemeClr val="accent1"/>
                </a:solidFill>
                <a:latin typeface="Old Standard TT"/>
                <a:ea typeface="Old Standard TT"/>
                <a:cs typeface="Old Standard TT"/>
                <a:sym typeface="Old Standard TT"/>
              </a:rPr>
              <a:t> </a:t>
            </a:r>
            <a:r>
              <a:rPr lang="en" sz="1800" u="sng">
                <a:solidFill>
                  <a:srgbClr val="4A86E8"/>
                </a:solidFill>
                <a:latin typeface="Old Standard TT"/>
                <a:ea typeface="Old Standard TT"/>
                <a:cs typeface="Old Standard TT"/>
                <a:sym typeface="Old Standard TT"/>
                <a:hlinkClick r:id="rId3">
                  <a:extLst>
                    <a:ext uri="{A12FA001-AC4F-418D-AE19-62706E023703}">
                      <ahyp:hlinkClr val="tx"/>
                    </a:ext>
                  </a:extLst>
                </a:hlinkClick>
              </a:rPr>
              <a:t>https://github.com/PradHolla/KDDM-Final-Project</a:t>
            </a:r>
            <a:r>
              <a:rPr lang="en" sz="1800">
                <a:solidFill>
                  <a:schemeClr val="accent1"/>
                </a:solidFill>
                <a:latin typeface="Old Standard TT"/>
                <a:ea typeface="Old Standard TT"/>
                <a:cs typeface="Old Standard TT"/>
                <a:sym typeface="Old Standard TT"/>
              </a:rPr>
              <a:t> </a:t>
            </a:r>
            <a:endParaRPr sz="1800">
              <a:solidFill>
                <a:schemeClr val="accent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2" name="Shape 92"/>
        <p:cNvGrpSpPr/>
        <p:nvPr/>
      </p:nvGrpSpPr>
      <p:grpSpPr>
        <a:xfrm>
          <a:off x="0" y="0"/>
          <a:ext cx="0" cy="0"/>
          <a:chOff x="0" y="0"/>
          <a:chExt cx="0" cy="0"/>
        </a:xfrm>
      </p:grpSpPr>
      <p:sp>
        <p:nvSpPr>
          <p:cNvPr id="93" name="Google Shape;93;p18"/>
          <p:cNvSpPr txBox="1"/>
          <p:nvPr>
            <p:ph idx="1" type="body"/>
          </p:nvPr>
        </p:nvSpPr>
        <p:spPr>
          <a:xfrm>
            <a:off x="311700" y="533150"/>
            <a:ext cx="8520600" cy="4035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Char char="●"/>
            </a:pPr>
            <a:r>
              <a:rPr lang="en" sz="1600">
                <a:solidFill>
                  <a:schemeClr val="accent1"/>
                </a:solidFill>
              </a:rPr>
              <a:t>Airlines struggle to maintain consistent service quality across their extensive flight networks, leading to varying passenger experiences</a:t>
            </a:r>
            <a:endParaRPr sz="1600">
              <a:solidFill>
                <a:schemeClr val="accent1"/>
              </a:solidFill>
            </a:endParaRPr>
          </a:p>
          <a:p>
            <a:pPr indent="-330200" lvl="0" marL="457200" rtl="0" algn="l">
              <a:spcBef>
                <a:spcPts val="1600"/>
              </a:spcBef>
              <a:spcAft>
                <a:spcPts val="0"/>
              </a:spcAft>
              <a:buClr>
                <a:schemeClr val="accent1"/>
              </a:buClr>
              <a:buSzPts val="1600"/>
              <a:buChar char="●"/>
            </a:pPr>
            <a:r>
              <a:rPr lang="en" sz="1600">
                <a:solidFill>
                  <a:schemeClr val="accent1"/>
                </a:solidFill>
              </a:rPr>
              <a:t>T</a:t>
            </a:r>
            <a:r>
              <a:rPr lang="en" sz="1600">
                <a:solidFill>
                  <a:schemeClr val="accent1"/>
                </a:solidFill>
              </a:rPr>
              <a:t>ravelers demand personalized experiences and superior service across multiple sectors, from booking to baggage claim, making satisfaction management complex</a:t>
            </a:r>
            <a:endParaRPr sz="1600">
              <a:solidFill>
                <a:schemeClr val="accent1"/>
              </a:solidFill>
            </a:endParaRPr>
          </a:p>
          <a:p>
            <a:pPr indent="-330200" lvl="0" marL="457200" rtl="0" algn="l">
              <a:spcBef>
                <a:spcPts val="1600"/>
              </a:spcBef>
              <a:spcAft>
                <a:spcPts val="0"/>
              </a:spcAft>
              <a:buClr>
                <a:schemeClr val="accent1"/>
              </a:buClr>
              <a:buSzPts val="1600"/>
              <a:buChar char="●"/>
            </a:pPr>
            <a:r>
              <a:rPr lang="en" sz="1600">
                <a:solidFill>
                  <a:schemeClr val="accent1"/>
                </a:solidFill>
              </a:rPr>
              <a:t>Airlines face significant challenges in real-time monitoring of passenger satisfaction, often discovering issues only after receiving negative feedback</a:t>
            </a:r>
            <a:endParaRPr sz="1600">
              <a:solidFill>
                <a:schemeClr val="accent1"/>
              </a:solidFill>
            </a:endParaRPr>
          </a:p>
          <a:p>
            <a:pPr indent="-330200" lvl="0" marL="457200" rtl="0" algn="l">
              <a:spcBef>
                <a:spcPts val="1600"/>
              </a:spcBef>
              <a:spcAft>
                <a:spcPts val="0"/>
              </a:spcAft>
              <a:buClr>
                <a:schemeClr val="accent1"/>
              </a:buClr>
              <a:buSzPts val="1600"/>
              <a:buChar char="●"/>
            </a:pPr>
            <a:r>
              <a:rPr lang="en" sz="1600">
                <a:solidFill>
                  <a:schemeClr val="accent1"/>
                </a:solidFill>
              </a:rPr>
              <a:t>T</a:t>
            </a:r>
            <a:r>
              <a:rPr lang="en" sz="1600">
                <a:solidFill>
                  <a:schemeClr val="accent1"/>
                </a:solidFill>
              </a:rPr>
              <a:t>he industry lacks effective tools to predict and prevent customer dissatisfaction, resulting in reactive rather than proactive service improvements</a:t>
            </a:r>
            <a:endParaRPr sz="1600">
              <a:solidFill>
                <a:schemeClr val="accent1"/>
              </a:solidFill>
            </a:endParaRPr>
          </a:p>
          <a:p>
            <a:pPr indent="-330200" lvl="0" marL="457200" rtl="0" algn="l">
              <a:spcBef>
                <a:spcPts val="1600"/>
              </a:spcBef>
              <a:spcAft>
                <a:spcPts val="1600"/>
              </a:spcAft>
              <a:buClr>
                <a:schemeClr val="accent1"/>
              </a:buClr>
              <a:buSzPts val="1600"/>
              <a:buChar char="●"/>
            </a:pPr>
            <a:r>
              <a:rPr lang="en" sz="1600">
                <a:solidFill>
                  <a:schemeClr val="accent1"/>
                </a:solidFill>
              </a:rPr>
              <a:t>Our objective is to develop a machine learning classifier that accurately predicts passenger satisfaction by analyzing key indicators, enabling proactive service enhancements and improved resource allocation</a:t>
            </a:r>
            <a:endParaRPr sz="16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BF0"/>
                </a:solidFill>
                <a:uFill>
                  <a:noFill/>
                </a:uFill>
                <a:hlinkClick r:id="rId3">
                  <a:extLst>
                    <a:ext uri="{A12FA001-AC4F-418D-AE19-62706E023703}">
                      <ahyp:hlinkClr val="tx"/>
                    </a:ext>
                  </a:extLst>
                </a:hlinkClick>
              </a:rPr>
              <a:t>The Dataset</a:t>
            </a:r>
            <a:endParaRPr>
              <a:solidFill>
                <a:srgbClr val="FFFBF0"/>
              </a:solidFill>
            </a:endParaRPr>
          </a:p>
        </p:txBody>
      </p:sp>
      <p:sp>
        <p:nvSpPr>
          <p:cNvPr id="99" name="Google Shape;99;p19"/>
          <p:cNvSpPr txBox="1"/>
          <p:nvPr/>
        </p:nvSpPr>
        <p:spPr>
          <a:xfrm>
            <a:off x="512700" y="3997350"/>
            <a:ext cx="78273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4A86E8"/>
                </a:solidFill>
                <a:latin typeface="Old Standard TT"/>
                <a:ea typeface="Old Standard TT"/>
                <a:cs typeface="Old Standard TT"/>
                <a:sym typeface="Old Standard TT"/>
                <a:hlinkClick r:id="rId4">
                  <a:extLst>
                    <a:ext uri="{A12FA001-AC4F-418D-AE19-62706E023703}">
                      <ahyp:hlinkClr val="tx"/>
                    </a:ext>
                  </a:extLst>
                </a:hlinkClick>
              </a:rPr>
              <a:t>https://www.kaggle.com/datasets/johndddddd/customer-satisfaction/data</a:t>
            </a:r>
            <a:r>
              <a:rPr lang="en" sz="1800">
                <a:solidFill>
                  <a:schemeClr val="accent1"/>
                </a:solidFill>
                <a:latin typeface="Old Standard TT"/>
                <a:ea typeface="Old Standard TT"/>
                <a:cs typeface="Old Standard TT"/>
                <a:sym typeface="Old Standard TT"/>
              </a:rPr>
              <a:t> </a:t>
            </a:r>
            <a:endParaRPr sz="1800">
              <a:solidFill>
                <a:schemeClr val="accent1"/>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490250" y="526350"/>
            <a:ext cx="3175800" cy="4090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129880 rows, 24 columns, including the </a:t>
            </a:r>
            <a:r>
              <a:rPr lang="en" sz="1600"/>
              <a:t>target</a:t>
            </a:r>
            <a:endParaRPr sz="1600"/>
          </a:p>
          <a:p>
            <a:pPr indent="-330200" lvl="0" marL="457200" rtl="0" algn="l">
              <a:spcBef>
                <a:spcPts val="0"/>
              </a:spcBef>
              <a:spcAft>
                <a:spcPts val="0"/>
              </a:spcAft>
              <a:buSzPts val="1600"/>
              <a:buChar char="●"/>
            </a:pPr>
            <a:r>
              <a:rPr lang="en" sz="1600"/>
              <a:t>5 Categorical Columns, 19 Numerical Columns</a:t>
            </a:r>
            <a:endParaRPr sz="1600"/>
          </a:p>
          <a:p>
            <a:pPr indent="-330200" lvl="0" marL="457200" rtl="0" algn="l">
              <a:spcBef>
                <a:spcPts val="0"/>
              </a:spcBef>
              <a:spcAft>
                <a:spcPts val="0"/>
              </a:spcAft>
              <a:buSzPts val="1600"/>
              <a:buChar char="●"/>
            </a:pPr>
            <a:r>
              <a:rPr lang="en" sz="1600"/>
              <a:t>Binary Target Variable: satisfaction - </a:t>
            </a:r>
            <a:r>
              <a:rPr b="1" lang="en" sz="1600"/>
              <a:t>Satisfied</a:t>
            </a:r>
            <a:r>
              <a:rPr lang="en" sz="1600"/>
              <a:t>/</a:t>
            </a:r>
            <a:r>
              <a:rPr b="1" lang="en" sz="1600"/>
              <a:t>Neutral or Dissatisfied</a:t>
            </a:r>
            <a:endParaRPr b="1" sz="1600"/>
          </a:p>
          <a:p>
            <a:pPr indent="-330200" lvl="0" marL="457200" rtl="0" algn="l">
              <a:spcBef>
                <a:spcPts val="0"/>
              </a:spcBef>
              <a:spcAft>
                <a:spcPts val="0"/>
              </a:spcAft>
              <a:buSzPts val="1600"/>
              <a:buChar char="●"/>
            </a:pPr>
            <a:r>
              <a:rPr lang="en" sz="1600"/>
              <a:t>Minimal missing values, hence they are removed</a:t>
            </a:r>
            <a:endParaRPr sz="1600"/>
          </a:p>
          <a:p>
            <a:pPr indent="-330200" lvl="0" marL="457200" rtl="0" algn="l">
              <a:spcBef>
                <a:spcPts val="0"/>
              </a:spcBef>
              <a:spcAft>
                <a:spcPts val="0"/>
              </a:spcAft>
              <a:buSzPts val="1600"/>
              <a:buChar char="●"/>
            </a:pPr>
            <a:r>
              <a:rPr lang="en" sz="1600"/>
              <a:t>Most of the numerical values are ratings which span from 0 to 5</a:t>
            </a:r>
            <a:endParaRPr sz="1600"/>
          </a:p>
        </p:txBody>
      </p:sp>
      <p:pic>
        <p:nvPicPr>
          <p:cNvPr id="105" name="Google Shape;105;p20"/>
          <p:cNvPicPr preferRelativeResize="0"/>
          <p:nvPr/>
        </p:nvPicPr>
        <p:blipFill>
          <a:blip r:embed="rId3">
            <a:alphaModFix/>
          </a:blip>
          <a:stretch>
            <a:fillRect/>
          </a:stretch>
        </p:blipFill>
        <p:spPr>
          <a:xfrm>
            <a:off x="4313650" y="324725"/>
            <a:ext cx="4474550" cy="458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9" name="Shape 109"/>
        <p:cNvGrpSpPr/>
        <p:nvPr/>
      </p:nvGrpSpPr>
      <p:grpSpPr>
        <a:xfrm>
          <a:off x="0" y="0"/>
          <a:ext cx="0" cy="0"/>
          <a:chOff x="0" y="0"/>
          <a:chExt cx="0" cy="0"/>
        </a:xfrm>
      </p:grpSpPr>
      <p:sp>
        <p:nvSpPr>
          <p:cNvPr id="110" name="Google Shape;110;p21"/>
          <p:cNvSpPr txBox="1"/>
          <p:nvPr>
            <p:ph idx="1" type="body"/>
          </p:nvPr>
        </p:nvSpPr>
        <p:spPr>
          <a:xfrm>
            <a:off x="311700" y="533150"/>
            <a:ext cx="8520600" cy="4035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Char char="●"/>
            </a:pPr>
            <a:r>
              <a:rPr lang="en" sz="1600">
                <a:solidFill>
                  <a:schemeClr val="accent1"/>
                </a:solidFill>
              </a:rPr>
              <a:t>The target variable 'satisfaction' shows a balanced distribution with 55% satisfied and 45% dissatisfied passengers, enabling unbiased model training.</a:t>
            </a:r>
            <a:endParaRPr sz="1600">
              <a:solidFill>
                <a:schemeClr val="accent1"/>
              </a:solidFill>
            </a:endParaRPr>
          </a:p>
          <a:p>
            <a:pPr indent="-330200" lvl="0" marL="457200" rtl="0" algn="l">
              <a:spcBef>
                <a:spcPts val="1600"/>
              </a:spcBef>
              <a:spcAft>
                <a:spcPts val="0"/>
              </a:spcAft>
              <a:buClr>
                <a:schemeClr val="accent1"/>
              </a:buClr>
              <a:buSzPts val="1600"/>
              <a:buChar char="●"/>
            </a:pPr>
            <a:r>
              <a:rPr lang="en" sz="1600">
                <a:solidFill>
                  <a:schemeClr val="accent1"/>
                </a:solidFill>
              </a:rPr>
              <a:t>Customer loyalty data reveals a mix of 82% regular passengers and 18% non-regular travelers, providing insights into both experienced and new customer perspectives.</a:t>
            </a:r>
            <a:endParaRPr sz="1600">
              <a:solidFill>
                <a:schemeClr val="accent1"/>
              </a:solidFill>
            </a:endParaRPr>
          </a:p>
          <a:p>
            <a:pPr indent="-330200" lvl="0" marL="457200" rtl="0" algn="l">
              <a:spcBef>
                <a:spcPts val="1600"/>
              </a:spcBef>
              <a:spcAft>
                <a:spcPts val="0"/>
              </a:spcAft>
              <a:buClr>
                <a:schemeClr val="accent1"/>
              </a:buClr>
              <a:buSzPts val="1600"/>
              <a:buChar char="●"/>
            </a:pPr>
            <a:r>
              <a:rPr lang="en" sz="1600">
                <a:solidFill>
                  <a:schemeClr val="accent1"/>
                </a:solidFill>
              </a:rPr>
              <a:t>The dataset includes important pre-flight and post-flight metrics like ease of online ticket booking, departure/arrival delays etc., capturing the complete journey experience.</a:t>
            </a:r>
            <a:endParaRPr sz="1600">
              <a:solidFill>
                <a:schemeClr val="accent1"/>
              </a:solidFill>
            </a:endParaRPr>
          </a:p>
          <a:p>
            <a:pPr indent="-330200" lvl="0" marL="457200" rtl="0" algn="l">
              <a:spcBef>
                <a:spcPts val="1600"/>
              </a:spcBef>
              <a:spcAft>
                <a:spcPts val="0"/>
              </a:spcAft>
              <a:buClr>
                <a:schemeClr val="accent1"/>
              </a:buClr>
              <a:buSzPts val="1600"/>
              <a:buChar char="●"/>
            </a:pPr>
            <a:r>
              <a:rPr lang="en" sz="1600">
                <a:solidFill>
                  <a:schemeClr val="accent1"/>
                </a:solidFill>
              </a:rPr>
              <a:t>Service ratings follow a consistent 0-5 scale across 14 different aspects including seat comfort, cabin staff, and online booking, allowing standardized comparison.</a:t>
            </a:r>
            <a:endParaRPr sz="1600">
              <a:solidFill>
                <a:schemeClr val="accent1"/>
              </a:solidFill>
            </a:endParaRPr>
          </a:p>
          <a:p>
            <a:pPr indent="-330200" lvl="0" marL="457200" rtl="0" algn="l">
              <a:spcBef>
                <a:spcPts val="1600"/>
              </a:spcBef>
              <a:spcAft>
                <a:spcPts val="1600"/>
              </a:spcAft>
              <a:buClr>
                <a:schemeClr val="accent1"/>
              </a:buClr>
              <a:buSzPts val="1600"/>
              <a:buChar char="●"/>
            </a:pPr>
            <a:r>
              <a:rPr lang="en" sz="1600">
                <a:solidFill>
                  <a:schemeClr val="accent1"/>
                </a:solidFill>
              </a:rPr>
              <a:t>Travel class distribution shows 48% Business class, 45% Economy class, and 7% Economy Plus passengers, representing diverse service level experiences.</a:t>
            </a:r>
            <a:endParaRPr sz="1600">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